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592"/>
  </p:normalViewPr>
  <p:slideViewPr>
    <p:cSldViewPr snapToGrid="0" snapToObjects="1">
      <p:cViewPr varScale="1">
        <p:scale>
          <a:sx n="93" d="100"/>
          <a:sy n="93" d="100"/>
        </p:scale>
        <p:origin x="784"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29E754-F143-FE4C-802E-584B6266351D}" type="datetimeFigureOut">
              <a:rPr lang="en-US" smtClean="0"/>
              <a:t>10/5/17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C150D4-BBE2-2F4D-9F7E-AC1557E24B4B}" type="slidenum">
              <a:rPr lang="en-US" smtClean="0"/>
              <a:t>‹#›</a:t>
            </a:fld>
            <a:endParaRPr lang="en-US"/>
          </a:p>
        </p:txBody>
      </p:sp>
    </p:spTree>
    <p:extLst>
      <p:ext uri="{BB962C8B-B14F-4D97-AF65-F5344CB8AC3E}">
        <p14:creationId xmlns:p14="http://schemas.microsoft.com/office/powerpoint/2010/main" val="18117550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C150D4-BBE2-2F4D-9F7E-AC1557E24B4B}" type="slidenum">
              <a:rPr lang="en-US" smtClean="0"/>
              <a:t>2</a:t>
            </a:fld>
            <a:endParaRPr lang="en-US"/>
          </a:p>
        </p:txBody>
      </p:sp>
    </p:spTree>
    <p:extLst>
      <p:ext uri="{BB962C8B-B14F-4D97-AF65-F5344CB8AC3E}">
        <p14:creationId xmlns:p14="http://schemas.microsoft.com/office/powerpoint/2010/main" val="1612727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25B1624-8449-A942-A752-24DCCE191531}" type="datetimeFigureOut">
              <a:rPr lang="en-US" smtClean="0"/>
              <a:t>10/5/17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990989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B1624-8449-A942-A752-24DCCE191531}" type="datetimeFigureOut">
              <a:rPr lang="en-US" smtClean="0"/>
              <a:t>10/5/17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6555495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B1624-8449-A942-A752-24DCCE191531}" type="datetimeFigureOut">
              <a:rPr lang="en-US" smtClean="0"/>
              <a:t>10/5/17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12306483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5B1624-8449-A942-A752-24DCCE191531}" type="datetimeFigureOut">
              <a:rPr lang="en-US" smtClean="0"/>
              <a:t>10/5/17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18302558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5B1624-8449-A942-A752-24DCCE191531}" type="datetimeFigureOut">
              <a:rPr lang="en-US" smtClean="0"/>
              <a:t>10/5/17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5546306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25B1624-8449-A942-A752-24DCCE191531}" type="datetimeFigureOut">
              <a:rPr lang="en-US" smtClean="0"/>
              <a:t>10/5/17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1598390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25B1624-8449-A942-A752-24DCCE191531}" type="datetimeFigureOut">
              <a:rPr lang="en-US" smtClean="0"/>
              <a:t>10/5/17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12779579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25B1624-8449-A942-A752-24DCCE191531}" type="datetimeFigureOut">
              <a:rPr lang="en-US" smtClean="0"/>
              <a:t>10/5/17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1654673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5B1624-8449-A942-A752-24DCCE191531}" type="datetimeFigureOut">
              <a:rPr lang="en-US" smtClean="0"/>
              <a:t>10/5/17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1815463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5B1624-8449-A942-A752-24DCCE191531}" type="datetimeFigureOut">
              <a:rPr lang="en-US" smtClean="0"/>
              <a:t>10/5/17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18220366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5B1624-8449-A942-A752-24DCCE191531}" type="datetimeFigureOut">
              <a:rPr lang="en-US" smtClean="0"/>
              <a:t>10/5/17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B10AA16-2C9D-E544-82FD-74AB162E35A8}" type="slidenum">
              <a:rPr lang="en-US" smtClean="0"/>
              <a:t>‹#›</a:t>
            </a:fld>
            <a:endParaRPr lang="en-US"/>
          </a:p>
        </p:txBody>
      </p:sp>
    </p:spTree>
    <p:extLst>
      <p:ext uri="{BB962C8B-B14F-4D97-AF65-F5344CB8AC3E}">
        <p14:creationId xmlns:p14="http://schemas.microsoft.com/office/powerpoint/2010/main" val="200020018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5B1624-8449-A942-A752-24DCCE191531}" type="datetimeFigureOut">
              <a:rPr lang="en-US" smtClean="0"/>
              <a:t>10/5/17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10AA16-2C9D-E544-82FD-74AB162E35A8}" type="slidenum">
              <a:rPr lang="en-US" smtClean="0"/>
              <a:t>‹#›</a:t>
            </a:fld>
            <a:endParaRPr lang="en-US"/>
          </a:p>
        </p:txBody>
      </p:sp>
    </p:spTree>
    <p:extLst>
      <p:ext uri="{BB962C8B-B14F-4D97-AF65-F5344CB8AC3E}">
        <p14:creationId xmlns:p14="http://schemas.microsoft.com/office/powerpoint/2010/main" val="8474506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4400" dirty="0" err="1" smtClean="0"/>
              <a:t>Chemicorp</a:t>
            </a:r>
            <a:r>
              <a:rPr lang="en-US" sz="4400" dirty="0" smtClean="0"/>
              <a:t>: Customer Segmentation</a:t>
            </a:r>
            <a:endParaRPr lang="en-US" sz="4400" dirty="0"/>
          </a:p>
        </p:txBody>
      </p:sp>
      <p:sp>
        <p:nvSpPr>
          <p:cNvPr id="3" name="Subtitle 2"/>
          <p:cNvSpPr>
            <a:spLocks noGrp="1"/>
          </p:cNvSpPr>
          <p:nvPr>
            <p:ph type="subTitle" idx="1"/>
          </p:nvPr>
        </p:nvSpPr>
        <p:spPr/>
        <p:txBody>
          <a:bodyPr/>
          <a:lstStyle/>
          <a:p>
            <a:pPr algn="r"/>
            <a:r>
              <a:rPr lang="en-US" dirty="0" smtClean="0"/>
              <a:t>-Priyanka Kadam</a:t>
            </a:r>
            <a:endParaRPr lang="en-US" dirty="0"/>
          </a:p>
        </p:txBody>
      </p:sp>
    </p:spTree>
    <p:extLst>
      <p:ext uri="{BB962C8B-B14F-4D97-AF65-F5344CB8AC3E}">
        <p14:creationId xmlns:p14="http://schemas.microsoft.com/office/powerpoint/2010/main" val="10915788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5800" y="2272145"/>
            <a:ext cx="10515600" cy="2784764"/>
          </a:xfrm>
        </p:spPr>
      </p:pic>
      <p:sp>
        <p:nvSpPr>
          <p:cNvPr id="5" name="Title 4"/>
          <p:cNvSpPr>
            <a:spLocks noGrp="1"/>
          </p:cNvSpPr>
          <p:nvPr>
            <p:ph type="title"/>
          </p:nvPr>
        </p:nvSpPr>
        <p:spPr>
          <a:xfrm>
            <a:off x="580768" y="1000897"/>
            <a:ext cx="10773032" cy="1149179"/>
          </a:xfrm>
        </p:spPr>
        <p:txBody>
          <a:bodyPr>
            <a:normAutofit fontScale="90000"/>
          </a:bodyPr>
          <a:lstStyle/>
          <a:p>
            <a:r>
              <a:rPr lang="en-US" dirty="0" smtClean="0"/>
              <a:t>Product Affinity by Segment</a:t>
            </a:r>
            <a:br>
              <a:rPr lang="en-US" dirty="0" smtClean="0"/>
            </a:br>
            <a:r>
              <a:rPr lang="en-US" dirty="0" smtClean="0"/>
              <a:t/>
            </a:r>
            <a:br>
              <a:rPr lang="en-US" dirty="0" smtClean="0"/>
            </a:br>
            <a:r>
              <a:rPr lang="en-US" sz="2200" dirty="0" smtClean="0"/>
              <a:t>1. To understand if there are differences in product preferences among segments, we compare the percentage of customers in each segment who have purchased each product.</a:t>
            </a:r>
            <a:br>
              <a:rPr lang="en-US" sz="2200" dirty="0" smtClean="0"/>
            </a:br>
            <a:r>
              <a:rPr lang="en-US" sz="2200" dirty="0" smtClean="0"/>
              <a:t>2. Chemical H, I, K are purchased by higher percentage of customers in Paper and Packaging than the other segments.</a:t>
            </a:r>
            <a:r>
              <a:rPr lang="en-US" dirty="0" smtClean="0"/>
              <a:t/>
            </a:r>
            <a:br>
              <a:rPr lang="en-US" dirty="0" smtClean="0"/>
            </a:br>
            <a:endParaRPr lang="en-US" dirty="0"/>
          </a:p>
        </p:txBody>
      </p:sp>
    </p:spTree>
    <p:extLst>
      <p:ext uri="{BB962C8B-B14F-4D97-AF65-F5344CB8AC3E}">
        <p14:creationId xmlns:p14="http://schemas.microsoft.com/office/powerpoint/2010/main" val="2864280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91978"/>
            <a:ext cx="10515600" cy="963827"/>
          </a:xfrm>
        </p:spPr>
        <p:txBody>
          <a:bodyPr>
            <a:normAutofit fontScale="90000"/>
          </a:bodyPr>
          <a:lstStyle/>
          <a:p>
            <a:r>
              <a:rPr lang="en-US" sz="4000" dirty="0" smtClean="0"/>
              <a:t>Product Revenue by Segment</a:t>
            </a:r>
            <a:br>
              <a:rPr lang="en-US" sz="4000" dirty="0" smtClean="0"/>
            </a:br>
            <a:r>
              <a:rPr lang="en-US" sz="4000" dirty="0" smtClean="0"/>
              <a:t/>
            </a:r>
            <a:br>
              <a:rPr lang="en-US" sz="4000" dirty="0" smtClean="0"/>
            </a:br>
            <a:r>
              <a:rPr lang="en-US" sz="2200" dirty="0" smtClean="0"/>
              <a:t>1.We can evaluate which segment most effectively contributes to a particular product Revenue by    looking at the sales that can be attributed to each product by segment.</a:t>
            </a:r>
            <a:br>
              <a:rPr lang="en-US" sz="2200" dirty="0" smtClean="0"/>
            </a:br>
            <a:r>
              <a:rPr lang="en-US" sz="2200" dirty="0" smtClean="0"/>
              <a:t>2. Paper and Packaging segment contributes the highest to the sales of Product H , I and K</a:t>
            </a:r>
            <a:r>
              <a:rPr lang="en-US" sz="4000" dirty="0" smtClean="0"/>
              <a:t/>
            </a:r>
            <a:br>
              <a:rPr lang="en-US" sz="4000" dirty="0" smtClean="0"/>
            </a:br>
            <a:endParaRPr lang="en-US" sz="40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60390" y="1964723"/>
            <a:ext cx="9032789" cy="4236953"/>
          </a:xfrm>
        </p:spPr>
      </p:pic>
    </p:spTree>
    <p:extLst>
      <p:ext uri="{BB962C8B-B14F-4D97-AF65-F5344CB8AC3E}">
        <p14:creationId xmlns:p14="http://schemas.microsoft.com/office/powerpoint/2010/main" val="178179031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4000" dirty="0" smtClean="0"/>
              <a:t>Sales seasonality by segment</a:t>
            </a:r>
            <a:br>
              <a:rPr lang="en-US" sz="4000" dirty="0" smtClean="0"/>
            </a:br>
            <a:r>
              <a:rPr lang="en-US" sz="4000" dirty="0" smtClean="0"/>
              <a:t/>
            </a:r>
            <a:br>
              <a:rPr lang="en-US" sz="4000" dirty="0" smtClean="0"/>
            </a:br>
            <a:r>
              <a:rPr lang="en-US" sz="2000" dirty="0" smtClean="0"/>
              <a:t>1. We can also compare sales seasonality across segments by plotting monthly sales over 2015 in a line chart.</a:t>
            </a:r>
            <a:br>
              <a:rPr lang="en-US" sz="2000" dirty="0" smtClean="0"/>
            </a:br>
            <a:r>
              <a:rPr lang="en-US" sz="2000" dirty="0" smtClean="0"/>
              <a:t>2. Paper and packaging segment has  higher sales compared to other segments year round and the sales are highly volatile too.</a:t>
            </a:r>
            <a:endParaRPr lang="en-US" sz="20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48032" y="2014151"/>
            <a:ext cx="8279027" cy="4162811"/>
          </a:xfrm>
        </p:spPr>
      </p:pic>
    </p:spTree>
    <p:extLst>
      <p:ext uri="{BB962C8B-B14F-4D97-AF65-F5344CB8AC3E}">
        <p14:creationId xmlns:p14="http://schemas.microsoft.com/office/powerpoint/2010/main" val="10583548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407773"/>
            <a:ext cx="10515600" cy="1282916"/>
          </a:xfrm>
        </p:spPr>
        <p:txBody>
          <a:bodyPr>
            <a:normAutofit fontScale="90000"/>
          </a:bodyPr>
          <a:lstStyle/>
          <a:p>
            <a:r>
              <a:rPr lang="en-US" sz="4000" dirty="0" smtClean="0"/>
              <a:t>Geographic distribution of segments</a:t>
            </a:r>
            <a:br>
              <a:rPr lang="en-US" sz="4000" dirty="0" smtClean="0"/>
            </a:br>
            <a:r>
              <a:rPr lang="en-US" sz="4000" dirty="0" smtClean="0"/>
              <a:t/>
            </a:r>
            <a:br>
              <a:rPr lang="en-US" sz="4000" dirty="0" smtClean="0"/>
            </a:br>
            <a:r>
              <a:rPr lang="en-US" sz="2000" dirty="0" smtClean="0"/>
              <a:t>1. Since we have zip code data for all sales made, we can map our transactions to understand geographic distribution of customers by segment. </a:t>
            </a:r>
            <a:br>
              <a:rPr lang="en-US" sz="2000" dirty="0" smtClean="0"/>
            </a:br>
            <a:r>
              <a:rPr lang="en-US" sz="2000" dirty="0" smtClean="0"/>
              <a:t>2. The map shows a roughly even distribution of customers for each segment with some concentration of customers in the Aerospace defense in the Northeast and West coasts.</a:t>
            </a:r>
            <a:endParaRPr lang="en-US" sz="20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13254" y="2137719"/>
            <a:ext cx="8942193" cy="4214643"/>
          </a:xfrm>
        </p:spPr>
      </p:pic>
    </p:spTree>
    <p:extLst>
      <p:ext uri="{BB962C8B-B14F-4D97-AF65-F5344CB8AC3E}">
        <p14:creationId xmlns:p14="http://schemas.microsoft.com/office/powerpoint/2010/main" val="7044116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89686"/>
            <a:ext cx="10515600" cy="457200"/>
          </a:xfrm>
        </p:spPr>
        <p:txBody>
          <a:bodyPr>
            <a:normAutofit fontScale="90000"/>
          </a:bodyPr>
          <a:lstStyle/>
          <a:p>
            <a:r>
              <a:rPr lang="en-US" sz="4000" dirty="0" smtClean="0"/>
              <a:t>Segment </a:t>
            </a:r>
            <a:r>
              <a:rPr lang="en-US" sz="4000" smtClean="0"/>
              <a:t>attractiveness matrix</a:t>
            </a:r>
            <a:br>
              <a:rPr lang="en-US" sz="4000" smtClean="0"/>
            </a:br>
            <a:r>
              <a:rPr lang="en-US" sz="4000" dirty="0" smtClean="0"/>
              <a:t/>
            </a:r>
            <a:br>
              <a:rPr lang="en-US" sz="4000" dirty="0" smtClean="0"/>
            </a:br>
            <a:r>
              <a:rPr lang="en-US" sz="2000" dirty="0" smtClean="0"/>
              <a:t>1. We want to target a segment that has higher than average profitability and market opportunity.</a:t>
            </a:r>
            <a:br>
              <a:rPr lang="en-US" sz="2000" dirty="0" smtClean="0"/>
            </a:br>
            <a:r>
              <a:rPr lang="en-US" sz="2000" dirty="0" smtClean="0"/>
              <a:t>2.</a:t>
            </a:r>
            <a:r>
              <a:rPr lang="en-US" sz="1800" dirty="0" smtClean="0"/>
              <a:t> </a:t>
            </a:r>
            <a:r>
              <a:rPr lang="en-US" sz="2000" dirty="0"/>
              <a:t>The only segment that falls in the top right quadrant (above average </a:t>
            </a:r>
            <a:r>
              <a:rPr lang="en-US" sz="2000" dirty="0" smtClean="0"/>
              <a:t>profitability </a:t>
            </a:r>
            <a:r>
              <a:rPr lang="en-US" sz="2000" dirty="0"/>
              <a:t>and above average number of </a:t>
            </a:r>
            <a:r>
              <a:rPr lang="en-US" sz="2000" dirty="0" smtClean="0"/>
              <a:t>registered businesses) is Machinery and Industrial goods, </a:t>
            </a:r>
            <a:r>
              <a:rPr lang="en-US" sz="2000" dirty="0"/>
              <a:t>making it our most attractive segment.</a:t>
            </a:r>
            <a:br>
              <a:rPr lang="en-US" sz="2000" dirty="0"/>
            </a:br>
            <a:r>
              <a:rPr lang="en-US" sz="2000" dirty="0"/>
              <a:t/>
            </a:r>
            <a:br>
              <a:rPr lang="en-US" sz="2000" dirty="0"/>
            </a:br>
            <a:endParaRPr lang="en-US" sz="20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48265" y="1890583"/>
            <a:ext cx="8167015" cy="4757351"/>
          </a:xfrm>
        </p:spPr>
      </p:pic>
    </p:spTree>
    <p:extLst>
      <p:ext uri="{BB962C8B-B14F-4D97-AF65-F5344CB8AC3E}">
        <p14:creationId xmlns:p14="http://schemas.microsoft.com/office/powerpoint/2010/main" val="93032033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67265"/>
            <a:ext cx="10515600" cy="1023423"/>
          </a:xfrm>
        </p:spPr>
        <p:txBody>
          <a:bodyPr>
            <a:normAutofit fontScale="90000"/>
          </a:bodyPr>
          <a:lstStyle/>
          <a:p>
            <a:r>
              <a:rPr lang="en-US" sz="4000" dirty="0" smtClean="0"/>
              <a:t>Segment Profitability by Product</a:t>
            </a:r>
            <a:br>
              <a:rPr lang="en-US" sz="4000" dirty="0" smtClean="0"/>
            </a:br>
            <a:r>
              <a:rPr lang="en-US" sz="4000" dirty="0"/>
              <a:t/>
            </a:r>
            <a:br>
              <a:rPr lang="en-US" sz="4000" dirty="0"/>
            </a:br>
            <a:r>
              <a:rPr lang="en-US" sz="2200" dirty="0" smtClean="0"/>
              <a:t>1. For the most attractive segment Machinery and Industrial goods ,Chemical E and Chemical K are driving higher profits. We should target our efforts on the manufacture and supply of E and K</a:t>
            </a:r>
            <a:br>
              <a:rPr lang="en-US" sz="2200" dirty="0" smtClean="0"/>
            </a:br>
            <a:r>
              <a:rPr lang="en-US" sz="2200" dirty="0" smtClean="0"/>
              <a:t>2. Seems like Chemical A is driving minimum profit among segments and in some segments leading to loss of money and we should consider discontinuing this product.</a:t>
            </a:r>
            <a:endParaRPr lang="en-US" sz="22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372497"/>
            <a:ext cx="10515600" cy="2705070"/>
          </a:xfrm>
        </p:spPr>
      </p:pic>
    </p:spTree>
    <p:extLst>
      <p:ext uri="{BB962C8B-B14F-4D97-AF65-F5344CB8AC3E}">
        <p14:creationId xmlns:p14="http://schemas.microsoft.com/office/powerpoint/2010/main" val="717524310"/>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135</TotalTime>
  <Words>31</Words>
  <Application>Microsoft Macintosh PowerPoint</Application>
  <PresentationFormat>Widescreen</PresentationFormat>
  <Paragraphs>9</Paragraphs>
  <Slides>7</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Calibri Light</vt:lpstr>
      <vt:lpstr>Arial</vt:lpstr>
      <vt:lpstr>Office Theme</vt:lpstr>
      <vt:lpstr>Chemicorp: Customer Segmentation</vt:lpstr>
      <vt:lpstr>Product Affinity by Segment  1. To understand if there are differences in product preferences among segments, we compare the percentage of customers in each segment who have purchased each product. 2. Chemical H, I, K are purchased by higher percentage of customers in Paper and Packaging than the other segments. </vt:lpstr>
      <vt:lpstr>Product Revenue by Segment  1.We can evaluate which segment most effectively contributes to a particular product Revenue by    looking at the sales that can be attributed to each product by segment. 2. Paper and Packaging segment contributes the highest to the sales of Product H , I and K </vt:lpstr>
      <vt:lpstr>Sales seasonality by segment  1. We can also compare sales seasonality across segments by plotting monthly sales over 2015 in a line chart. 2. Paper and packaging segment has  higher sales compared to other segments year round and the sales are highly volatile too.</vt:lpstr>
      <vt:lpstr>Geographic distribution of segments  1. Since we have zip code data for all sales made, we can map our transactions to understand geographic distribution of customers by segment.  2. The map shows a roughly even distribution of customers for each segment with some concentration of customers in the Aerospace defense in the Northeast and West coasts.</vt:lpstr>
      <vt:lpstr>Segment attractiveness matrix  1. We want to target a segment that has higher than average profitability and market opportunity. 2. The only segment that falls in the top right quadrant (above average profitability and above average number of registered businesses) is Machinery and Industrial goods, making it our most attractive segment.  </vt:lpstr>
      <vt:lpstr>Segment Profitability by Product  1. For the most attractive segment Machinery and Industrial goods ,Chemical E and Chemical K are driving higher profits. We should target our efforts on the manufacture and supply of E and K 2. Seems like Chemical A is driving minimum profit among segments and in some segments leading to loss of money and we should consider discontinuing this product.</vt:lpstr>
    </vt:vector>
  </TitlesOfParts>
  <Company/>
  <LinksUpToDate>false</LinksUpToDate>
  <SharedDoc>false</SharedDoc>
  <HyperlinksChanged>false</HyperlinksChanged>
  <AppVersion>15.0035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Priyanka Kadam</dc:creator>
  <cp:lastModifiedBy>Priyanka Kadam</cp:lastModifiedBy>
  <cp:revision>16</cp:revision>
  <dcterms:created xsi:type="dcterms:W3CDTF">2017-10-06T00:35:38Z</dcterms:created>
  <dcterms:modified xsi:type="dcterms:W3CDTF">2017-10-06T02:51:26Z</dcterms:modified>
</cp:coreProperties>
</file>

<file path=docProps/thumbnail.jpeg>
</file>